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3C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3C8A"/>
          </a:solidFill>
          <a:ln/>
        </p:spPr>
      </p:sp>
      <p:sp>
        <p:nvSpPr>
          <p:cNvPr id="3" name="Shape 1"/>
          <p:cNvSpPr/>
          <p:nvPr/>
        </p:nvSpPr>
        <p:spPr>
          <a:xfrm rot="1080000">
            <a:off x="8869680" y="-1188720"/>
            <a:ext cx="4754880" cy="4754880"/>
          </a:xfrm>
          <a:prstGeom prst="roundRect">
            <a:avLst>
              <a:gd name="adj" fmla="val 17308"/>
            </a:avLst>
          </a:prstGeom>
          <a:solidFill>
            <a:srgbClr val="162D6B"/>
          </a:solidFill>
          <a:ln/>
        </p:spPr>
      </p:sp>
      <p:pic>
        <p:nvPicPr>
          <p:cNvPr id="4" name="Image 0" descr="/home/claude/deck/help-lawyer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502920"/>
            <a:ext cx="502920" cy="502920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1417320" y="502920"/>
            <a:ext cx="5486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HELP LAWYER MEMBER SERVICE</a:t>
            </a:r>
            <a:endParaRPr lang="en-US" sz="1300" dirty="0"/>
          </a:p>
        </p:txBody>
      </p:sp>
      <p:sp>
        <p:nvSpPr>
          <p:cNvPr id="6" name="Text 3"/>
          <p:cNvSpPr txBox="1"/>
          <p:nvPr/>
        </p:nvSpPr>
        <p:spPr>
          <a:xfrm>
            <a:off x="822960" y="1417320"/>
            <a:ext cx="9875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Website Is an ADA Liability.</a:t>
            </a:r>
            <a:endParaRPr lang="en-US" sz="4000" dirty="0"/>
          </a:p>
          <a:p>
            <a:pPr algn="l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Are You Protected?</a:t>
            </a:r>
            <a:endParaRPr lang="en-US" sz="4000" dirty="0"/>
          </a:p>
        </p:txBody>
      </p:sp>
      <p:sp>
        <p:nvSpPr>
          <p:cNvPr id="7" name="Text 4"/>
          <p:cNvSpPr txBox="1"/>
          <p:nvPr/>
        </p:nvSpPr>
        <p:spPr>
          <a:xfrm>
            <a:off x="822960" y="3429000"/>
            <a:ext cx="7680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D7DE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complete WCAG 2.1 AA compliance system — accessibility widget, hosted legal documents, cookie consent, and a documented compliance record. No membership required.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822960" y="4617720"/>
            <a:ext cx="146304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pic>
        <p:nvPicPr>
          <p:cNvPr id="9" name="Image 1" descr="/home/claude/deck/ada-shield-icon-white-ful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4709160"/>
            <a:ext cx="475488" cy="475488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389888" y="4709160"/>
            <a:ext cx="5486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 DIRECT</a:t>
            </a:r>
            <a:endParaRPr lang="en-US" sz="1400" dirty="0"/>
          </a:p>
        </p:txBody>
      </p:sp>
      <p:sp>
        <p:nvSpPr>
          <p:cNvPr id="11" name="Text 7"/>
          <p:cNvSpPr txBox="1"/>
          <p:nvPr/>
        </p:nvSpPr>
        <p:spPr>
          <a:xfrm>
            <a:off x="822960" y="61722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adashield.org/direct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 Investment, Not Just an Expense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Shield's cost is treated the same as any other business expense — and may qualify for more.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822960" y="2286000"/>
            <a:ext cx="5669280" cy="3246120"/>
          </a:xfrm>
          <a:prstGeom prst="roundRect">
            <a:avLst>
              <a:gd name="adj" fmla="val 2254"/>
            </a:avLst>
          </a:prstGeom>
          <a:solidFill>
            <a:srgbClr val="EEF1F9"/>
          </a:solidFill>
          <a:ln/>
        </p:spPr>
      </p:sp>
      <p:sp>
        <p:nvSpPr>
          <p:cNvPr id="9" name="Text 5"/>
          <p:cNvSpPr txBox="1"/>
          <p:nvPr/>
        </p:nvSpPr>
        <p:spPr>
          <a:xfrm>
            <a:off x="1143000" y="256032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Ordinary Business Expense</a:t>
            </a:r>
            <a:endParaRPr lang="en-US" sz="1700" dirty="0"/>
          </a:p>
        </p:txBody>
      </p:sp>
      <p:sp>
        <p:nvSpPr>
          <p:cNvPr id="10" name="Text 6"/>
          <p:cNvSpPr txBox="1"/>
          <p:nvPr/>
        </p:nvSpPr>
        <p:spPr>
          <a:xfrm>
            <a:off x="1143000" y="3154680"/>
            <a:ext cx="5029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costs for compliance and business software are generally deductible as an ordinary and necessary business expense under IRS rules — the same category as any other operating tool your business relies on.</a:t>
            </a:r>
            <a:endParaRPr lang="en-US" sz="1250" dirty="0"/>
          </a:p>
        </p:txBody>
      </p:sp>
      <p:sp>
        <p:nvSpPr>
          <p:cNvPr id="11" name="Text 7"/>
          <p:cNvSpPr txBox="1"/>
          <p:nvPr/>
        </p:nvSpPr>
        <p:spPr>
          <a:xfrm>
            <a:off x="1143000" y="4892040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general tax information, not tax advice. Confirm your specific treatment with your accountant or tax preparer.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6903720" y="2286000"/>
            <a:ext cx="4434840" cy="3246120"/>
          </a:xfrm>
          <a:prstGeom prst="roundRect">
            <a:avLst>
              <a:gd name="adj" fmla="val 2254"/>
            </a:avLst>
          </a:prstGeom>
          <a:solidFill>
            <a:srgbClr val="1E3C8A"/>
          </a:solidFill>
          <a:ln/>
        </p:spPr>
      </p:sp>
      <p:sp>
        <p:nvSpPr>
          <p:cNvPr id="13" name="Text 9"/>
          <p:cNvSpPr txBox="1"/>
          <p:nvPr/>
        </p:nvSpPr>
        <p:spPr>
          <a:xfrm>
            <a:off x="7178040" y="2542032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IRS DISABLED ACCESS CREDIT</a:t>
            </a:r>
            <a:endParaRPr lang="en-US" sz="1050" dirty="0"/>
          </a:p>
        </p:txBody>
      </p:sp>
      <p:sp>
        <p:nvSpPr>
          <p:cNvPr id="14" name="Text 10"/>
          <p:cNvSpPr txBox="1"/>
          <p:nvPr/>
        </p:nvSpPr>
        <p:spPr>
          <a:xfrm>
            <a:off x="7178040" y="2816352"/>
            <a:ext cx="3886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Up to $5,000/yr</a:t>
            </a:r>
            <a:endParaRPr lang="en-US" sz="2800" dirty="0"/>
          </a:p>
        </p:txBody>
      </p:sp>
      <p:sp>
        <p:nvSpPr>
          <p:cNvPr id="15" name="Text 11"/>
          <p:cNvSpPr txBox="1"/>
          <p:nvPr/>
        </p:nvSpPr>
        <p:spPr>
          <a:xfrm>
            <a:off x="7178040" y="3474720"/>
            <a:ext cx="3886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D7DE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IRS Form 8826 (Section 44) lets eligible small businesses claim 50% of eligible accessibility expenditures between $250 and $10,250 — every year expenses are incurred.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7178040" y="4498848"/>
            <a:ext cx="3886200" cy="0"/>
          </a:xfrm>
          <a:prstGeom prst="line">
            <a:avLst/>
          </a:prstGeom>
          <a:noFill/>
          <a:ln w="12700">
            <a:solidFill>
              <a:srgbClr val="4A63A8"/>
            </a:solidFill>
            <a:prstDash val="solid"/>
          </a:ln>
        </p:spPr>
      </p:sp>
      <p:sp>
        <p:nvSpPr>
          <p:cNvPr id="17" name="Text 13"/>
          <p:cNvSpPr txBox="1"/>
          <p:nvPr/>
        </p:nvSpPr>
        <p:spPr>
          <a:xfrm>
            <a:off x="7178040" y="4617720"/>
            <a:ext cx="3886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AEBE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Eligible: gross receipts of $1M or less, or 30 or fewer full-time employees in the prior year.</a:t>
            </a:r>
            <a:endParaRPr lang="en-US" sz="1000" dirty="0"/>
          </a:p>
        </p:txBody>
      </p:sp>
      <p:sp>
        <p:nvSpPr>
          <p:cNvPr id="18" name="Text 14"/>
          <p:cNvSpPr txBox="1"/>
          <p:nvPr/>
        </p:nvSpPr>
        <p:spPr>
          <a:xfrm>
            <a:off x="7178040" y="5148072"/>
            <a:ext cx="3886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CA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IRS Form 8826, Section 44 (Disabled Access Credit)</a:t>
            </a:r>
            <a:endParaRPr lang="en-US" sz="850" dirty="0"/>
          </a:p>
        </p:txBody>
      </p:sp>
      <p:sp>
        <p:nvSpPr>
          <p:cNvPr id="19" name="Text 15"/>
          <p:cNvSpPr txBox="1"/>
          <p:nvPr/>
        </p:nvSpPr>
        <p:spPr>
          <a:xfrm>
            <a:off x="822960" y="5806440"/>
            <a:ext cx="105430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tax advice. Consult a qualified tax professional to confirm your eligibility and file IRS Form 8826.</a:t>
            </a:r>
            <a:endParaRPr lang="en-US" sz="1000" dirty="0"/>
          </a:p>
        </p:txBody>
      </p:sp>
      <p:sp>
        <p:nvSpPr>
          <p:cNvPr id="20" name="Text 16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Up and Running in Under 10 Minutes</a:t>
            </a:r>
            <a:endParaRPr lang="en-US" sz="3200" dirty="0"/>
          </a:p>
        </p:txBody>
      </p:sp>
      <p:sp>
        <p:nvSpPr>
          <p:cNvPr id="7" name="Shape 3"/>
          <p:cNvSpPr/>
          <p:nvPr/>
        </p:nvSpPr>
        <p:spPr>
          <a:xfrm>
            <a:off x="1885036" y="3108960"/>
            <a:ext cx="8421624" cy="0"/>
          </a:xfrm>
          <a:prstGeom prst="line">
            <a:avLst/>
          </a:prstGeom>
          <a:noFill/>
          <a:ln w="19050">
            <a:solidFill>
              <a:srgbClr val="C9A84C"/>
            </a:solidFill>
            <a:prstDash val="dash"/>
          </a:ln>
        </p:spPr>
      </p:sp>
      <p:sp>
        <p:nvSpPr>
          <p:cNvPr id="8" name="Shape 4"/>
          <p:cNvSpPr/>
          <p:nvPr/>
        </p:nvSpPr>
        <p:spPr>
          <a:xfrm>
            <a:off x="1519276" y="2743200"/>
            <a:ext cx="731520" cy="731520"/>
          </a:xfrm>
          <a:prstGeom prst="ellipse">
            <a:avLst/>
          </a:prstGeom>
          <a:solidFill>
            <a:srgbClr val="1E3C8A"/>
          </a:solidFill>
          <a:ln w="38100">
            <a:solidFill>
              <a:srgbClr val="F7F8FB"/>
            </a:solidFill>
            <a:prstDash val="solid"/>
          </a:ln>
        </p:spPr>
      </p:sp>
      <p:sp>
        <p:nvSpPr>
          <p:cNvPr id="9" name="Text 5"/>
          <p:cNvSpPr txBox="1"/>
          <p:nvPr/>
        </p:nvSpPr>
        <p:spPr>
          <a:xfrm>
            <a:off x="1519276" y="274320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 dirty="0"/>
          </a:p>
        </p:txBody>
      </p:sp>
      <p:sp>
        <p:nvSpPr>
          <p:cNvPr id="10" name="Text 6"/>
          <p:cNvSpPr txBox="1"/>
          <p:nvPr/>
        </p:nvSpPr>
        <p:spPr>
          <a:xfrm>
            <a:off x="627736" y="37033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Request Invite</a:t>
            </a:r>
            <a:endParaRPr lang="en-US" sz="1450" dirty="0"/>
          </a:p>
        </p:txBody>
      </p:sp>
      <p:sp>
        <p:nvSpPr>
          <p:cNvPr id="11" name="Text 7"/>
          <p:cNvSpPr txBox="1"/>
          <p:nvPr/>
        </p:nvSpPr>
        <p:spPr>
          <a:xfrm>
            <a:off x="719176" y="41605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us about your organization. We review every request personally.</a:t>
            </a:r>
            <a:endParaRPr lang="en-US" sz="1080" dirty="0"/>
          </a:p>
        </p:txBody>
      </p:sp>
      <p:sp>
        <p:nvSpPr>
          <p:cNvPr id="12" name="Shape 8"/>
          <p:cNvSpPr/>
          <p:nvPr/>
        </p:nvSpPr>
        <p:spPr>
          <a:xfrm>
            <a:off x="4326484" y="2743200"/>
            <a:ext cx="731520" cy="731520"/>
          </a:xfrm>
          <a:prstGeom prst="ellipse">
            <a:avLst/>
          </a:prstGeom>
          <a:solidFill>
            <a:srgbClr val="1E3C8A"/>
          </a:solidFill>
          <a:ln w="38100">
            <a:solidFill>
              <a:srgbClr val="F7F8FB"/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4326484" y="274320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 dirty="0"/>
          </a:p>
        </p:txBody>
      </p:sp>
      <p:sp>
        <p:nvSpPr>
          <p:cNvPr id="14" name="Text 10"/>
          <p:cNvSpPr txBox="1"/>
          <p:nvPr/>
        </p:nvSpPr>
        <p:spPr>
          <a:xfrm>
            <a:off x="3434944" y="37033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 Your Business</a:t>
            </a:r>
            <a:endParaRPr lang="en-US" sz="1450" dirty="0"/>
          </a:p>
        </p:txBody>
      </p:sp>
      <p:sp>
        <p:nvSpPr>
          <p:cNvPr id="15" name="Text 11"/>
          <p:cNvSpPr txBox="1"/>
          <p:nvPr/>
        </p:nvSpPr>
        <p:spPr>
          <a:xfrm>
            <a:off x="3526384" y="41605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your details — ADA Shield creates your compliance record.</a:t>
            </a:r>
            <a:endParaRPr lang="en-US" sz="1080" dirty="0"/>
          </a:p>
        </p:txBody>
      </p:sp>
      <p:sp>
        <p:nvSpPr>
          <p:cNvPr id="16" name="Shape 12"/>
          <p:cNvSpPr/>
          <p:nvPr/>
        </p:nvSpPr>
        <p:spPr>
          <a:xfrm>
            <a:off x="7133692" y="2743200"/>
            <a:ext cx="731520" cy="731520"/>
          </a:xfrm>
          <a:prstGeom prst="ellipse">
            <a:avLst/>
          </a:prstGeom>
          <a:solidFill>
            <a:srgbClr val="1E3C8A"/>
          </a:solidFill>
          <a:ln w="38100">
            <a:solidFill>
              <a:srgbClr val="F7F8FB"/>
            </a:solidFill>
            <a:prstDash val="solid"/>
          </a:ln>
        </p:spPr>
      </p:sp>
      <p:sp>
        <p:nvSpPr>
          <p:cNvPr id="17" name="Text 13"/>
          <p:cNvSpPr txBox="1"/>
          <p:nvPr/>
        </p:nvSpPr>
        <p:spPr>
          <a:xfrm>
            <a:off x="7133692" y="274320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400" dirty="0"/>
          </a:p>
        </p:txBody>
      </p:sp>
      <p:sp>
        <p:nvSpPr>
          <p:cNvPr id="18" name="Text 14"/>
          <p:cNvSpPr txBox="1"/>
          <p:nvPr/>
        </p:nvSpPr>
        <p:spPr>
          <a:xfrm>
            <a:off x="6242152" y="37033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Deploy the Widget</a:t>
            </a:r>
            <a:endParaRPr lang="en-US" sz="1450" dirty="0"/>
          </a:p>
        </p:txBody>
      </p:sp>
      <p:sp>
        <p:nvSpPr>
          <p:cNvPr id="19" name="Text 15"/>
          <p:cNvSpPr txBox="1"/>
          <p:nvPr/>
        </p:nvSpPr>
        <p:spPr>
          <a:xfrm>
            <a:off x="6333592" y="41605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one code snippet into your site's header. Live instantly.</a:t>
            </a:r>
            <a:endParaRPr lang="en-US" sz="1080" dirty="0"/>
          </a:p>
        </p:txBody>
      </p:sp>
      <p:sp>
        <p:nvSpPr>
          <p:cNvPr id="20" name="Shape 16"/>
          <p:cNvSpPr/>
          <p:nvPr/>
        </p:nvSpPr>
        <p:spPr>
          <a:xfrm>
            <a:off x="9940900" y="2743200"/>
            <a:ext cx="731520" cy="731520"/>
          </a:xfrm>
          <a:prstGeom prst="ellipse">
            <a:avLst/>
          </a:prstGeom>
          <a:solidFill>
            <a:srgbClr val="1E3C8A"/>
          </a:solidFill>
          <a:ln w="38100">
            <a:solidFill>
              <a:srgbClr val="F7F8FB"/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9940900" y="274320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400" dirty="0"/>
          </a:p>
        </p:txBody>
      </p:sp>
      <p:sp>
        <p:nvSpPr>
          <p:cNvPr id="22" name="Text 18"/>
          <p:cNvSpPr txBox="1"/>
          <p:nvPr/>
        </p:nvSpPr>
        <p:spPr>
          <a:xfrm>
            <a:off x="9049360" y="370332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Generate Your Statement</a:t>
            </a:r>
            <a:endParaRPr lang="en-US" sz="1450" dirty="0"/>
          </a:p>
        </p:txBody>
      </p:sp>
      <p:sp>
        <p:nvSpPr>
          <p:cNvPr id="23" name="Text 19"/>
          <p:cNvSpPr txBox="1"/>
          <p:nvPr/>
        </p:nvSpPr>
        <p:spPr>
          <a:xfrm>
            <a:off x="9140800" y="416052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click generates your hosted, permanent accessibility statement.</a:t>
            </a:r>
            <a:endParaRPr lang="en-US" sz="1080" dirty="0"/>
          </a:p>
        </p:txBody>
      </p:sp>
      <p:sp>
        <p:nvSpPr>
          <p:cNvPr id="24" name="Shape 20"/>
          <p:cNvSpPr/>
          <p:nvPr/>
        </p:nvSpPr>
        <p:spPr>
          <a:xfrm>
            <a:off x="822960" y="5806440"/>
            <a:ext cx="10543032" cy="640080"/>
          </a:xfrm>
          <a:prstGeom prst="roundRect">
            <a:avLst>
              <a:gd name="adj" fmla="val 11429"/>
            </a:avLst>
          </a:prstGeom>
          <a:solidFill>
            <a:srgbClr val="EEF1F9"/>
          </a:solidFill>
          <a:ln/>
        </p:spPr>
      </p:sp>
      <p:sp>
        <p:nvSpPr>
          <p:cNvPr id="25" name="Text 21"/>
          <p:cNvSpPr txBox="1"/>
          <p:nvPr/>
        </p:nvSpPr>
        <p:spPr>
          <a:xfrm>
            <a:off x="822960" y="5806440"/>
            <a:ext cx="105430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request is reviewed personally before access is granted — not an automated signup.</a:t>
            </a:r>
            <a:endParaRPr lang="en-US" sz="1200" dirty="0"/>
          </a:p>
        </p:txBody>
      </p:sp>
      <p:sp>
        <p:nvSpPr>
          <p:cNvPr id="26" name="Text 22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Choose Your Level of Protection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straightforward tiers. Request an invite and we'll follow up to get you set up.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929488" y="2148840"/>
            <a:ext cx="4937760" cy="3977640"/>
          </a:xfrm>
          <a:prstGeom prst="roundRect">
            <a:avLst>
              <a:gd name="adj" fmla="val 1839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</p:spPr>
      </p:sp>
      <p:sp>
        <p:nvSpPr>
          <p:cNvPr id="9" name="Text 5"/>
          <p:cNvSpPr txBox="1"/>
          <p:nvPr/>
        </p:nvSpPr>
        <p:spPr>
          <a:xfrm>
            <a:off x="1249528" y="242316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</a:t>
            </a:r>
            <a:endParaRPr lang="en-US" sz="1200" dirty="0"/>
          </a:p>
        </p:txBody>
      </p:sp>
      <p:sp>
        <p:nvSpPr>
          <p:cNvPr id="10" name="Text 6"/>
          <p:cNvSpPr txBox="1"/>
          <p:nvPr/>
        </p:nvSpPr>
        <p:spPr>
          <a:xfrm>
            <a:off x="1249528" y="271576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$2,497/yr</a:t>
            </a:r>
            <a:endParaRPr lang="en-US" sz="3000" dirty="0"/>
          </a:p>
        </p:txBody>
      </p:sp>
      <p:sp>
        <p:nvSpPr>
          <p:cNvPr id="11" name="Text 7"/>
          <p:cNvSpPr txBox="1"/>
          <p:nvPr/>
        </p:nvSpPr>
        <p:spPr>
          <a:xfrm>
            <a:off x="1249528" y="3429000"/>
            <a:ext cx="4297680" cy="251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Accessibility widget for your website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Hosted accessibility statement with conformance seal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Cookie consent banner and consent log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Hosted, embeddable legal documents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Self-serve demand letter template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6324448" y="2148840"/>
            <a:ext cx="4937760" cy="3977640"/>
          </a:xfrm>
          <a:prstGeom prst="roundRect">
            <a:avLst>
              <a:gd name="adj" fmla="val 1839"/>
            </a:avLst>
          </a:prstGeom>
          <a:solidFill>
            <a:srgbClr val="1E3C8A"/>
          </a:solidFill>
          <a:ln/>
        </p:spPr>
      </p:sp>
      <p:sp>
        <p:nvSpPr>
          <p:cNvPr id="13" name="Shape 9"/>
          <p:cNvSpPr/>
          <p:nvPr/>
        </p:nvSpPr>
        <p:spPr>
          <a:xfrm>
            <a:off x="9662008" y="1984248"/>
            <a:ext cx="1417320" cy="365760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4" name="Text 10"/>
          <p:cNvSpPr txBox="1"/>
          <p:nvPr/>
        </p:nvSpPr>
        <p:spPr>
          <a:xfrm>
            <a:off x="9662008" y="1984248"/>
            <a:ext cx="1417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6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POPULAR</a:t>
            </a:r>
            <a:endParaRPr lang="en-US" sz="900" dirty="0"/>
          </a:p>
        </p:txBody>
      </p:sp>
      <p:sp>
        <p:nvSpPr>
          <p:cNvPr id="15" name="Text 11"/>
          <p:cNvSpPr txBox="1"/>
          <p:nvPr/>
        </p:nvSpPr>
        <p:spPr>
          <a:xfrm>
            <a:off x="6644488" y="242316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MANAGED</a:t>
            </a:r>
            <a:endParaRPr lang="en-US" sz="1200" dirty="0"/>
          </a:p>
        </p:txBody>
      </p:sp>
      <p:sp>
        <p:nvSpPr>
          <p:cNvPr id="16" name="Text 12"/>
          <p:cNvSpPr txBox="1"/>
          <p:nvPr/>
        </p:nvSpPr>
        <p:spPr>
          <a:xfrm>
            <a:off x="6644488" y="2715768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$5,997/yr</a:t>
            </a:r>
            <a:endParaRPr lang="en-US" sz="3000" dirty="0"/>
          </a:p>
        </p:txBody>
      </p:sp>
      <p:sp>
        <p:nvSpPr>
          <p:cNvPr id="17" name="Text 13"/>
          <p:cNvSpPr txBox="1"/>
          <p:nvPr/>
        </p:nvSpPr>
        <p:spPr>
          <a:xfrm>
            <a:off x="6644488" y="3429000"/>
            <a:ext cx="4297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in Standard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automated accessibility scan</a:t>
            </a:r>
            <a:endParaRPr lang="en-US" sz="1150" dirty="0"/>
          </a:p>
          <a:p>
            <a:pPr marL="342900" indent="-342900">
              <a:lnSpc>
                <a:spcPct val="115000"/>
              </a:lnSpc>
              <a:spcAft>
                <a:spcPts val="900"/>
              </a:spcAft>
              <a:buSzPct val="100000"/>
              <a:buChar char="✓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Branded PDF scan report</a:t>
            </a:r>
            <a:endParaRPr lang="en-US" sz="1150" dirty="0"/>
          </a:p>
        </p:txBody>
      </p:sp>
      <p:sp>
        <p:nvSpPr>
          <p:cNvPr id="18" name="Shape 14"/>
          <p:cNvSpPr/>
          <p:nvPr/>
        </p:nvSpPr>
        <p:spPr>
          <a:xfrm>
            <a:off x="6644488" y="4800600"/>
            <a:ext cx="4297680" cy="685800"/>
          </a:xfrm>
          <a:prstGeom prst="roundRect">
            <a:avLst>
              <a:gd name="adj" fmla="val 8000"/>
            </a:avLst>
          </a:prstGeom>
          <a:solidFill>
            <a:srgbClr val="162D6B"/>
          </a:solidFill>
          <a:ln/>
        </p:spPr>
      </p:sp>
      <p:sp>
        <p:nvSpPr>
          <p:cNvPr id="19" name="Text 15"/>
          <p:cNvSpPr txBox="1"/>
          <p:nvPr/>
        </p:nvSpPr>
        <p:spPr>
          <a:xfrm>
            <a:off x="6873088" y="4800600"/>
            <a:ext cx="38404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i="1" dirty="0">
                <a:solidFill>
                  <a:srgbClr val="C7D2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development — join the waitlist to be notified at launch.</a:t>
            </a:r>
            <a:endParaRPr lang="en-US" sz="1050" dirty="0"/>
          </a:p>
        </p:txBody>
      </p:sp>
      <p:sp>
        <p:nvSpPr>
          <p:cNvPr id="20" name="Text 16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E3C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080000">
            <a:off x="-1371600" y="4389120"/>
            <a:ext cx="4754880" cy="4754880"/>
          </a:xfrm>
          <a:prstGeom prst="roundRect">
            <a:avLst>
              <a:gd name="adj" fmla="val 17308"/>
            </a:avLst>
          </a:prstGeom>
          <a:solidFill>
            <a:srgbClr val="162D6B"/>
          </a:solidFill>
          <a:ln/>
        </p:spPr>
      </p:sp>
      <p:sp>
        <p:nvSpPr>
          <p:cNvPr id="3" name="Text 1"/>
          <p:cNvSpPr txBox="1"/>
          <p:nvPr/>
        </p:nvSpPr>
        <p:spPr>
          <a:xfrm>
            <a:off x="914400" y="2286000"/>
            <a:ext cx="10332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Protect Your Business Before the Letter Arrives.</a:t>
            </a:r>
            <a:endParaRPr lang="en-US" sz="3400" dirty="0"/>
          </a:p>
        </p:txBody>
      </p:sp>
      <p:sp>
        <p:nvSpPr>
          <p:cNvPr id="4" name="Text 2"/>
          <p:cNvSpPr txBox="1"/>
          <p:nvPr/>
        </p:nvSpPr>
        <p:spPr>
          <a:xfrm>
            <a:off x="1828800" y="3429000"/>
            <a:ext cx="8503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D7DE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 gives your organization a complete WCAG 2.1 AA compliance system — in one self-service platform.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41368" y="4297680"/>
            <a:ext cx="3108960" cy="594360"/>
          </a:xfrm>
          <a:prstGeom prst="roundRect">
            <a:avLst>
              <a:gd name="adj" fmla="val 49231"/>
            </a:avLst>
          </a:prstGeom>
          <a:solidFill>
            <a:srgbClr val="C9A84C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4541368" y="4297680"/>
            <a:ext cx="3108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62D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 Invite</a:t>
            </a:r>
            <a:endParaRPr lang="en-US" sz="1400" dirty="0"/>
          </a:p>
        </p:txBody>
      </p:sp>
      <p:sp>
        <p:nvSpPr>
          <p:cNvPr id="7" name="Text 5"/>
          <p:cNvSpPr txBox="1"/>
          <p:nvPr/>
        </p:nvSpPr>
        <p:spPr>
          <a:xfrm>
            <a:off x="914400" y="516636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adashield.org/direct</a:t>
            </a:r>
            <a:endParaRPr lang="en-US" sz="1300" dirty="0"/>
          </a:p>
        </p:txBody>
      </p:sp>
      <p:pic>
        <p:nvPicPr>
          <p:cNvPr id="8" name="Image 0" descr="/home/claude/deck/ada-shield-icon-white-ful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27168" y="5687568"/>
            <a:ext cx="658368" cy="658368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022696" y="5815584"/>
            <a:ext cx="0" cy="420624"/>
          </a:xfrm>
          <a:prstGeom prst="line">
            <a:avLst/>
          </a:prstGeom>
          <a:noFill/>
          <a:ln w="12700">
            <a:solidFill>
              <a:srgbClr val="4A63A8"/>
            </a:solidFill>
            <a:prstDash val="solid"/>
          </a:ln>
        </p:spPr>
      </p:sp>
      <p:pic>
        <p:nvPicPr>
          <p:cNvPr id="10" name="Image 1" descr="/home/claude/deck/help-lawyer-logo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9000" y="5742432"/>
            <a:ext cx="548640" cy="548640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914400" y="6419088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CA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Help Lawyer Member Service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Accessibility Litigation Is Accelerating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unaligned website is a target. The volume and pace of ADA Title III filings have made this a matter of when, not if.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746608" y="2788920"/>
            <a:ext cx="3291840" cy="2514600"/>
          </a:xfrm>
          <a:prstGeom prst="roundRect">
            <a:avLst>
              <a:gd name="adj" fmla="val 2909"/>
            </a:avLst>
          </a:prstGeom>
          <a:solidFill>
            <a:srgbClr val="EEF1F9"/>
          </a:solidFill>
          <a:ln/>
        </p:spPr>
      </p:sp>
      <p:sp>
        <p:nvSpPr>
          <p:cNvPr id="9" name="Text 5"/>
          <p:cNvSpPr txBox="1"/>
          <p:nvPr/>
        </p:nvSpPr>
        <p:spPr>
          <a:xfrm>
            <a:off x="746608" y="3108960"/>
            <a:ext cx="3291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3,948</a:t>
            </a:r>
            <a:endParaRPr lang="en-US" sz="4000" dirty="0"/>
          </a:p>
        </p:txBody>
      </p:sp>
      <p:sp>
        <p:nvSpPr>
          <p:cNvPr id="10" name="Shape 6"/>
          <p:cNvSpPr/>
          <p:nvPr/>
        </p:nvSpPr>
        <p:spPr>
          <a:xfrm>
            <a:off x="2072488" y="4251960"/>
            <a:ext cx="64008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11" name="Text 7"/>
          <p:cNvSpPr txBox="1"/>
          <p:nvPr/>
        </p:nvSpPr>
        <p:spPr>
          <a:xfrm>
            <a:off x="975208" y="438912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Lawsuits Filed in 2025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4449928" y="2788920"/>
            <a:ext cx="3291840" cy="2514600"/>
          </a:xfrm>
          <a:prstGeom prst="roundRect">
            <a:avLst>
              <a:gd name="adj" fmla="val 2909"/>
            </a:avLst>
          </a:prstGeom>
          <a:solidFill>
            <a:srgbClr val="EEF1F9"/>
          </a:solidFill>
          <a:ln/>
        </p:spPr>
      </p:sp>
      <p:sp>
        <p:nvSpPr>
          <p:cNvPr id="13" name="Text 9"/>
          <p:cNvSpPr txBox="1"/>
          <p:nvPr/>
        </p:nvSpPr>
        <p:spPr>
          <a:xfrm>
            <a:off x="4449928" y="3108960"/>
            <a:ext cx="3291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37%</a:t>
            </a:r>
            <a:endParaRPr lang="en-US" sz="4000" dirty="0"/>
          </a:p>
        </p:txBody>
      </p:sp>
      <p:sp>
        <p:nvSpPr>
          <p:cNvPr id="14" name="Shape 10"/>
          <p:cNvSpPr/>
          <p:nvPr/>
        </p:nvSpPr>
        <p:spPr>
          <a:xfrm>
            <a:off x="5775808" y="4251960"/>
            <a:ext cx="64008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15" name="Text 11"/>
          <p:cNvSpPr txBox="1"/>
          <p:nvPr/>
        </p:nvSpPr>
        <p:spPr>
          <a:xfrm>
            <a:off x="4678528" y="438912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 in Filings, H1 2025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8153248" y="2788920"/>
            <a:ext cx="3291840" cy="2514600"/>
          </a:xfrm>
          <a:prstGeom prst="roundRect">
            <a:avLst>
              <a:gd name="adj" fmla="val 2909"/>
            </a:avLst>
          </a:prstGeom>
          <a:solidFill>
            <a:srgbClr val="EEF1F9"/>
          </a:solidFill>
          <a:ln/>
        </p:spPr>
      </p:sp>
      <p:sp>
        <p:nvSpPr>
          <p:cNvPr id="17" name="Text 13"/>
          <p:cNvSpPr txBox="1"/>
          <p:nvPr/>
        </p:nvSpPr>
        <p:spPr>
          <a:xfrm>
            <a:off x="8153248" y="3108960"/>
            <a:ext cx="32918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$25K–$250K</a:t>
            </a:r>
            <a:endParaRPr lang="en-US" sz="3000" dirty="0"/>
          </a:p>
        </p:txBody>
      </p:sp>
      <p:sp>
        <p:nvSpPr>
          <p:cNvPr id="18" name="Shape 14"/>
          <p:cNvSpPr/>
          <p:nvPr/>
        </p:nvSpPr>
        <p:spPr>
          <a:xfrm>
            <a:off x="9479128" y="4251960"/>
            <a:ext cx="64008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19" name="Text 15"/>
          <p:cNvSpPr txBox="1"/>
          <p:nvPr/>
        </p:nvSpPr>
        <p:spPr>
          <a:xfrm>
            <a:off x="8381848" y="438912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Defense Cost Per Case</a:t>
            </a:r>
            <a:endParaRPr lang="en-US" sz="1300" dirty="0"/>
          </a:p>
        </p:txBody>
      </p:sp>
      <p:sp>
        <p:nvSpPr>
          <p:cNvPr id="20" name="Text 16"/>
          <p:cNvSpPr txBox="1"/>
          <p:nvPr/>
        </p:nvSpPr>
        <p:spPr>
          <a:xfrm>
            <a:off x="822960" y="56235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environment every unaligned small business website now operates in.</a:t>
            </a:r>
            <a:endParaRPr lang="en-US" sz="1250" dirty="0"/>
          </a:p>
        </p:txBody>
      </p:sp>
      <p:sp>
        <p:nvSpPr>
          <p:cNvPr id="21" name="Text 17"/>
          <p:cNvSpPr txBox="1"/>
          <p:nvPr/>
        </p:nvSpPr>
        <p:spPr>
          <a:xfrm>
            <a:off x="822960" y="6172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ADA Title III litigation data, 2025</a:t>
            </a:r>
            <a:endParaRPr lang="en-US" sz="1000" dirty="0"/>
          </a:p>
        </p:txBody>
      </p:sp>
      <p:sp>
        <p:nvSpPr>
          <p:cNvPr id="22" name="Text 18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Danger of Doing Nothing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unaligned website isn't a passive risk. Each of these compounds the longer it goes unaddressed.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822960" y="2377440"/>
            <a:ext cx="457200" cy="457200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9" name="Text 5"/>
          <p:cNvSpPr txBox="1"/>
          <p:nvPr/>
        </p:nvSpPr>
        <p:spPr>
          <a:xfrm>
            <a:off x="822960" y="23774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1463040" y="2304288"/>
            <a:ext cx="9692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Default judgment if you ignore it</a:t>
            </a:r>
            <a:endParaRPr lang="en-US" sz="1450" dirty="0"/>
          </a:p>
        </p:txBody>
      </p:sp>
      <p:sp>
        <p:nvSpPr>
          <p:cNvPr id="11" name="Text 7"/>
          <p:cNvSpPr txBox="1"/>
          <p:nvPr/>
        </p:nvSpPr>
        <p:spPr>
          <a:xfrm>
            <a:off x="1463040" y="2633472"/>
            <a:ext cx="9692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Failing to respond to a filed lawsuit can result in a default judgment — the plaintiff is awarded the full damages sought, plus legal fees, with no opportunity to defend.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822960" y="3310128"/>
            <a:ext cx="457200" cy="457200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13" name="Text 9"/>
          <p:cNvSpPr txBox="1"/>
          <p:nvPr/>
        </p:nvSpPr>
        <p:spPr>
          <a:xfrm>
            <a:off x="822960" y="33101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14" name="Text 10"/>
          <p:cNvSpPr txBox="1"/>
          <p:nvPr/>
        </p:nvSpPr>
        <p:spPr>
          <a:xfrm>
            <a:off x="1463040" y="3236976"/>
            <a:ext cx="9692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Repeat targeting, not a one-time event</a:t>
            </a:r>
            <a:endParaRPr lang="en-US" sz="1450" dirty="0"/>
          </a:p>
        </p:txBody>
      </p:sp>
      <p:sp>
        <p:nvSpPr>
          <p:cNvPr id="15" name="Text 11"/>
          <p:cNvSpPr txBox="1"/>
          <p:nvPr/>
        </p:nvSpPr>
        <p:spPr>
          <a:xfrm>
            <a:off x="1463040" y="3566160"/>
            <a:ext cx="9692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40%+ of accessibility suits target businesses that have already been sued before. Without remediation, the same exposure invites the next claim.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822960" y="4242816"/>
            <a:ext cx="457200" cy="457200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17" name="Text 13"/>
          <p:cNvSpPr txBox="1"/>
          <p:nvPr/>
        </p:nvSpPr>
        <p:spPr>
          <a:xfrm>
            <a:off x="822960" y="42428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18" name="Text 14"/>
          <p:cNvSpPr txBox="1"/>
          <p:nvPr/>
        </p:nvSpPr>
        <p:spPr>
          <a:xfrm>
            <a:off x="1463040" y="4169664"/>
            <a:ext cx="9692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disruption and diverted resources</a:t>
            </a:r>
            <a:endParaRPr lang="en-US" sz="1450" dirty="0"/>
          </a:p>
        </p:txBody>
      </p:sp>
      <p:sp>
        <p:nvSpPr>
          <p:cNvPr id="19" name="Text 15"/>
          <p:cNvSpPr txBox="1"/>
          <p:nvPr/>
        </p:nvSpPr>
        <p:spPr>
          <a:xfrm>
            <a:off x="1463040" y="4498848"/>
            <a:ext cx="9692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Responding to a demand letter or lawsuit consumes owner and staff time that would otherwise go toward running the business.</a:t>
            </a:r>
            <a:endParaRPr lang="en-US" sz="1150" dirty="0"/>
          </a:p>
        </p:txBody>
      </p:sp>
      <p:sp>
        <p:nvSpPr>
          <p:cNvPr id="20" name="Shape 16"/>
          <p:cNvSpPr/>
          <p:nvPr/>
        </p:nvSpPr>
        <p:spPr>
          <a:xfrm>
            <a:off x="822960" y="5175504"/>
            <a:ext cx="457200" cy="457200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21" name="Text 17"/>
          <p:cNvSpPr txBox="1"/>
          <p:nvPr/>
        </p:nvSpPr>
        <p:spPr>
          <a:xfrm>
            <a:off x="822960" y="517550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1600" dirty="0"/>
          </a:p>
        </p:txBody>
      </p:sp>
      <p:sp>
        <p:nvSpPr>
          <p:cNvPr id="22" name="Text 18"/>
          <p:cNvSpPr txBox="1"/>
          <p:nvPr/>
        </p:nvSpPr>
        <p:spPr>
          <a:xfrm>
            <a:off x="1463040" y="5102352"/>
            <a:ext cx="9692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Reputational damage with customers and partners</a:t>
            </a:r>
            <a:endParaRPr lang="en-US" sz="1450" dirty="0"/>
          </a:p>
        </p:txBody>
      </p:sp>
      <p:sp>
        <p:nvSpPr>
          <p:cNvPr id="23" name="Text 19"/>
          <p:cNvSpPr txBox="1"/>
          <p:nvPr/>
        </p:nvSpPr>
        <p:spPr>
          <a:xfrm>
            <a:off x="1463040" y="5431536"/>
            <a:ext cx="9692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public lawsuit over excluding disabled customers is a credibility problem, not just a legal one — the kind customers and partners remember.</a:t>
            </a:r>
            <a:endParaRPr lang="en-US" sz="1150" dirty="0"/>
          </a:p>
        </p:txBody>
      </p:sp>
      <p:sp>
        <p:nvSpPr>
          <p:cNvPr id="24" name="Text 20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1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Could Be Your Business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businesses like these are sued every week — often with no warning.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632308" y="2148840"/>
            <a:ext cx="3429000" cy="384048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  <a:effectLst>
            <a:outerShdw sx="100000" sy="100000" kx="0" ky="0" algn="bl" rotWithShape="0" blurRad="76200" dist="25400" dir="5400000">
              <a:srgbClr val="9AA5B8">
                <a:alpha val="25000"/>
              </a:srgbClr>
            </a:outerShdw>
          </a:effectLst>
        </p:spPr>
      </p:sp>
      <p:sp>
        <p:nvSpPr>
          <p:cNvPr id="9" name="Text 5"/>
          <p:cNvSpPr txBox="1"/>
          <p:nvPr/>
        </p:nvSpPr>
        <p:spPr>
          <a:xfrm>
            <a:off x="906628" y="240487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EXAMPLE</a:t>
            </a:r>
            <a:endParaRPr lang="en-US" sz="1000" dirty="0"/>
          </a:p>
        </p:txBody>
      </p:sp>
      <p:sp>
        <p:nvSpPr>
          <p:cNvPr id="10" name="Text 6"/>
          <p:cNvSpPr txBox="1"/>
          <p:nvPr/>
        </p:nvSpPr>
        <p:spPr>
          <a:xfrm>
            <a:off x="906628" y="2679192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Sticky Rice</a:t>
            </a:r>
            <a:endParaRPr lang="en-US" sz="1900" dirty="0"/>
          </a:p>
        </p:txBody>
      </p:sp>
      <p:sp>
        <p:nvSpPr>
          <p:cNvPr id="11" name="Text 7"/>
          <p:cNvSpPr txBox="1"/>
          <p:nvPr/>
        </p:nvSpPr>
        <p:spPr>
          <a:xfrm>
            <a:off x="906628" y="306324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Echo Park, Los Angeles — Restaurant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906628" y="3447288"/>
            <a:ext cx="2880360" cy="0"/>
          </a:xfrm>
          <a:prstGeom prst="line">
            <a:avLst/>
          </a:prstGeom>
          <a:noFill/>
          <a:ln w="12700">
            <a:solidFill>
              <a:srgbClr val="D8DCE6"/>
            </a:solidFill>
            <a:prstDash val="solid"/>
          </a:ln>
        </p:spPr>
      </p:sp>
      <p:sp>
        <p:nvSpPr>
          <p:cNvPr id="13" name="Text 9"/>
          <p:cNvSpPr txBox="1"/>
          <p:nvPr/>
        </p:nvSpPr>
        <p:spPr>
          <a:xfrm>
            <a:off x="906628" y="3593592"/>
            <a:ext cx="2880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Sued after a legally blind plaintiff alleged difficulty accessing the business's website.</a:t>
            </a:r>
            <a:endParaRPr lang="en-US" sz="1150" dirty="0"/>
          </a:p>
        </p:txBody>
      </p:sp>
      <p:sp>
        <p:nvSpPr>
          <p:cNvPr id="14" name="Text 10"/>
          <p:cNvSpPr txBox="1"/>
          <p:nvPr/>
        </p:nvSpPr>
        <p:spPr>
          <a:xfrm>
            <a:off x="906628" y="459943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by ABC7 Los Angeles.</a:t>
            </a:r>
            <a:endParaRPr lang="en-US" sz="1150" dirty="0"/>
          </a:p>
        </p:txBody>
      </p:sp>
      <p:sp>
        <p:nvSpPr>
          <p:cNvPr id="15" name="Text 11"/>
          <p:cNvSpPr txBox="1"/>
          <p:nvPr/>
        </p:nvSpPr>
        <p:spPr>
          <a:xfrm>
            <a:off x="906628" y="553212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ABC7 Los Angeles; Manning Law Firm litigation</a:t>
            </a:r>
            <a:endParaRPr lang="en-US" sz="850" dirty="0"/>
          </a:p>
        </p:txBody>
      </p:sp>
      <p:sp>
        <p:nvSpPr>
          <p:cNvPr id="16" name="Shape 12"/>
          <p:cNvSpPr/>
          <p:nvPr/>
        </p:nvSpPr>
        <p:spPr>
          <a:xfrm>
            <a:off x="4381348" y="2148840"/>
            <a:ext cx="3429000" cy="384048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  <a:effectLst>
            <a:outerShdw sx="100000" sy="100000" kx="0" ky="0" algn="bl" rotWithShape="0" blurRad="76200" dist="25400" dir="5400000">
              <a:srgbClr val="9AA5B8">
                <a:alpha val="25000"/>
              </a:srgbClr>
            </a:outerShdw>
          </a:effectLst>
        </p:spPr>
      </p:sp>
      <p:sp>
        <p:nvSpPr>
          <p:cNvPr id="17" name="Text 13"/>
          <p:cNvSpPr txBox="1"/>
          <p:nvPr/>
        </p:nvSpPr>
        <p:spPr>
          <a:xfrm>
            <a:off x="4655668" y="240487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EXAMPLE</a:t>
            </a:r>
            <a:endParaRPr lang="en-US" sz="1000" dirty="0"/>
          </a:p>
        </p:txBody>
      </p:sp>
      <p:sp>
        <p:nvSpPr>
          <p:cNvPr id="18" name="Text 14"/>
          <p:cNvSpPr txBox="1"/>
          <p:nvPr/>
        </p:nvSpPr>
        <p:spPr>
          <a:xfrm>
            <a:off x="4655668" y="2679192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West of Camden</a:t>
            </a:r>
            <a:endParaRPr lang="en-US" sz="1900" dirty="0"/>
          </a:p>
        </p:txBody>
      </p:sp>
      <p:sp>
        <p:nvSpPr>
          <p:cNvPr id="19" name="Text 15"/>
          <p:cNvSpPr txBox="1"/>
          <p:nvPr/>
        </p:nvSpPr>
        <p:spPr>
          <a:xfrm>
            <a:off x="4655668" y="306324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Huntington Beach — Clothing Retailer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4655668" y="3447288"/>
            <a:ext cx="2880360" cy="0"/>
          </a:xfrm>
          <a:prstGeom prst="line">
            <a:avLst/>
          </a:prstGeom>
          <a:noFill/>
          <a:ln w="12700">
            <a:solidFill>
              <a:srgbClr val="D8DCE6"/>
            </a:solidFill>
            <a:prstDash val="solid"/>
          </a:ln>
        </p:spPr>
      </p:sp>
      <p:sp>
        <p:nvSpPr>
          <p:cNvPr id="21" name="Text 17"/>
          <p:cNvSpPr txBox="1"/>
          <p:nvPr/>
        </p:nvSpPr>
        <p:spPr>
          <a:xfrm>
            <a:off x="4655668" y="3593592"/>
            <a:ext cx="2880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Sued twice over alleged website ADA violations.</a:t>
            </a:r>
            <a:endParaRPr lang="en-US" sz="1150" dirty="0"/>
          </a:p>
        </p:txBody>
      </p:sp>
      <p:sp>
        <p:nvSpPr>
          <p:cNvPr id="22" name="Text 18"/>
          <p:cNvSpPr txBox="1"/>
          <p:nvPr/>
        </p:nvSpPr>
        <p:spPr>
          <a:xfrm>
            <a:off x="4655668" y="459943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discount for the second claim — full cost repeated.</a:t>
            </a:r>
            <a:endParaRPr lang="en-US" sz="1150" dirty="0"/>
          </a:p>
        </p:txBody>
      </p:sp>
      <p:sp>
        <p:nvSpPr>
          <p:cNvPr id="23" name="Text 19"/>
          <p:cNvSpPr txBox="1"/>
          <p:nvPr/>
        </p:nvSpPr>
        <p:spPr>
          <a:xfrm>
            <a:off x="4655668" y="553212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Orange County business press coverage</a:t>
            </a:r>
            <a:endParaRPr lang="en-US" sz="850" dirty="0"/>
          </a:p>
        </p:txBody>
      </p:sp>
      <p:sp>
        <p:nvSpPr>
          <p:cNvPr id="24" name="Shape 20"/>
          <p:cNvSpPr/>
          <p:nvPr/>
        </p:nvSpPr>
        <p:spPr>
          <a:xfrm>
            <a:off x="8130388" y="2148840"/>
            <a:ext cx="3429000" cy="384048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D8DCE6"/>
            </a:solidFill>
            <a:prstDash val="solid"/>
          </a:ln>
          <a:effectLst>
            <a:outerShdw sx="100000" sy="100000" kx="0" ky="0" algn="bl" rotWithShape="0" blurRad="76200" dist="25400" dir="5400000">
              <a:srgbClr val="9AA5B8">
                <a:alpha val="25000"/>
              </a:srgbClr>
            </a:outerShdw>
          </a:effectLst>
        </p:spPr>
      </p:sp>
      <p:sp>
        <p:nvSpPr>
          <p:cNvPr id="25" name="Text 21"/>
          <p:cNvSpPr txBox="1"/>
          <p:nvPr/>
        </p:nvSpPr>
        <p:spPr>
          <a:xfrm>
            <a:off x="8404708" y="2404872"/>
            <a:ext cx="2880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EXAMPLE</a:t>
            </a:r>
            <a:endParaRPr lang="en-US" sz="1000" dirty="0"/>
          </a:p>
        </p:txBody>
      </p:sp>
      <p:sp>
        <p:nvSpPr>
          <p:cNvPr id="26" name="Text 22"/>
          <p:cNvSpPr txBox="1"/>
          <p:nvPr/>
        </p:nvSpPr>
        <p:spPr>
          <a:xfrm>
            <a:off x="8404708" y="2679192"/>
            <a:ext cx="2880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Fashion Nova</a:t>
            </a:r>
            <a:endParaRPr lang="en-US" sz="1900" dirty="0"/>
          </a:p>
        </p:txBody>
      </p:sp>
      <p:sp>
        <p:nvSpPr>
          <p:cNvPr id="27" name="Text 23"/>
          <p:cNvSpPr txBox="1"/>
          <p:nvPr/>
        </p:nvSpPr>
        <p:spPr>
          <a:xfrm>
            <a:off x="8404708" y="306324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— E-Commerce Retailer</a:t>
            </a:r>
            <a:endParaRPr lang="en-US" sz="1050" dirty="0"/>
          </a:p>
        </p:txBody>
      </p:sp>
      <p:sp>
        <p:nvSpPr>
          <p:cNvPr id="28" name="Shape 24"/>
          <p:cNvSpPr/>
          <p:nvPr/>
        </p:nvSpPr>
        <p:spPr>
          <a:xfrm>
            <a:off x="8404708" y="3447288"/>
            <a:ext cx="2880360" cy="0"/>
          </a:xfrm>
          <a:prstGeom prst="line">
            <a:avLst/>
          </a:prstGeom>
          <a:noFill/>
          <a:ln w="12700">
            <a:solidFill>
              <a:srgbClr val="D8DCE6"/>
            </a:solidFill>
            <a:prstDash val="solid"/>
          </a:ln>
        </p:spPr>
      </p:sp>
      <p:sp>
        <p:nvSpPr>
          <p:cNvPr id="29" name="Text 25"/>
          <p:cNvSpPr txBox="1"/>
          <p:nvPr/>
        </p:nvSpPr>
        <p:spPr>
          <a:xfrm>
            <a:off x="8404708" y="3593592"/>
            <a:ext cx="28803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action alleging screen-reader users could not browse or complete purchases.</a:t>
            </a:r>
            <a:endParaRPr lang="en-US" sz="1150" dirty="0"/>
          </a:p>
        </p:txBody>
      </p:sp>
      <p:sp>
        <p:nvSpPr>
          <p:cNvPr id="30" name="Text 26"/>
          <p:cNvSpPr txBox="1"/>
          <p:nvPr/>
        </p:nvSpPr>
        <p:spPr>
          <a:xfrm>
            <a:off x="8404708" y="4599432"/>
            <a:ext cx="2880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b="1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Settled for $5.15 million — the largest such settlement on record.</a:t>
            </a:r>
            <a:endParaRPr lang="en-US" sz="1150" dirty="0"/>
          </a:p>
        </p:txBody>
      </p:sp>
      <p:sp>
        <p:nvSpPr>
          <p:cNvPr id="31" name="Text 27"/>
          <p:cNvSpPr txBox="1"/>
          <p:nvPr/>
        </p:nvSpPr>
        <p:spPr>
          <a:xfrm>
            <a:off x="8404708" y="553212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National Law Review, 2025</a:t>
            </a:r>
            <a:endParaRPr lang="en-US" sz="850" dirty="0"/>
          </a:p>
        </p:txBody>
      </p:sp>
      <p:sp>
        <p:nvSpPr>
          <p:cNvPr id="32" name="Text 28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3C8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-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Shape 2"/>
          <p:cNvSpPr/>
          <p:nvPr/>
        </p:nvSpPr>
        <p:spPr>
          <a:xfrm>
            <a:off x="5638648" y="2103120"/>
            <a:ext cx="9144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7" name="Text 3"/>
          <p:cNvSpPr txBox="1"/>
          <p:nvPr/>
        </p:nvSpPr>
        <p:spPr>
          <a:xfrm>
            <a:off x="1371600" y="2468880"/>
            <a:ext cx="94183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30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“There was no warning… just this lawsuit out of the blue.”</a:t>
            </a:r>
            <a:endParaRPr lang="en-US" sz="3000" dirty="0"/>
          </a:p>
        </p:txBody>
      </p:sp>
      <p:sp>
        <p:nvSpPr>
          <p:cNvPr id="8" name="Text 4"/>
          <p:cNvSpPr txBox="1"/>
          <p:nvPr/>
        </p:nvSpPr>
        <p:spPr>
          <a:xfrm>
            <a:off x="1371600" y="4160520"/>
            <a:ext cx="9418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Erin Slattery, President &amp; CEO, Laguna Beach Chamber of Commerce</a:t>
            </a:r>
            <a:endParaRPr lang="en-US" sz="1300" dirty="0"/>
          </a:p>
        </p:txBody>
      </p:sp>
      <p:sp>
        <p:nvSpPr>
          <p:cNvPr id="9" name="Text 5"/>
          <p:cNvSpPr txBox="1"/>
          <p:nvPr/>
        </p:nvSpPr>
        <p:spPr>
          <a:xfrm>
            <a:off x="1371600" y="6217920"/>
            <a:ext cx="9418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9FB0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Orange County business press coverage of local ADA website litigation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86868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 Demand Letter Actually Costs</a:t>
            </a:r>
            <a:endParaRPr lang="en-US" sz="30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463040"/>
            <a:ext cx="9784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difference between a quick resolution and a protracted defense often comes down to one thing: documentation.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815188" y="2148840"/>
            <a:ext cx="5029200" cy="2880360"/>
          </a:xfrm>
          <a:prstGeom prst="roundRect">
            <a:avLst>
              <a:gd name="adj" fmla="val 2540"/>
            </a:avLst>
          </a:prstGeom>
          <a:solidFill>
            <a:srgbClr val="FBEDEC"/>
          </a:solidFill>
          <a:ln/>
        </p:spPr>
      </p:sp>
      <p:sp>
        <p:nvSpPr>
          <p:cNvPr id="9" name="Text 5"/>
          <p:cNvSpPr txBox="1"/>
          <p:nvPr/>
        </p:nvSpPr>
        <p:spPr>
          <a:xfrm>
            <a:off x="1135228" y="242316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B2C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Without a Documented Compliance Record</a:t>
            </a:r>
            <a:endParaRPr lang="en-US" sz="1600" dirty="0"/>
          </a:p>
        </p:txBody>
      </p:sp>
      <p:sp>
        <p:nvSpPr>
          <p:cNvPr id="10" name="Text 6"/>
          <p:cNvSpPr txBox="1"/>
          <p:nvPr/>
        </p:nvSpPr>
        <p:spPr>
          <a:xfrm>
            <a:off x="1135228" y="3063240"/>
            <a:ext cx="43891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✗"/>
            </a:pPr>
            <a:r>
              <a:rPr lang="en-US" sz="1200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settlement to make it go away: $5,000–$25,000</a:t>
            </a:r>
            <a:endParaRPr lang="en-US" sz="12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✗"/>
            </a:pPr>
            <a:r>
              <a:rPr lang="en-US" sz="1200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defense through negotiation: $5,000–$125,000</a:t>
            </a:r>
            <a:endParaRPr lang="en-US" sz="12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✗"/>
            </a:pPr>
            <a:r>
              <a:rPr lang="en-US" sz="1200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40%+ of suits target previously-sued businesses — the full cost repeats</a:t>
            </a:r>
            <a:endParaRPr lang="en-US" sz="12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✗"/>
            </a:pPr>
            <a:r>
              <a:rPr lang="en-US" sz="1200" dirty="0">
                <a:solidFill>
                  <a:srgbClr val="9B2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standing to demonstrate good-faith effort if it escalates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6347308" y="2148840"/>
            <a:ext cx="5029200" cy="2880360"/>
          </a:xfrm>
          <a:prstGeom prst="roundRect">
            <a:avLst>
              <a:gd name="adj" fmla="val 2540"/>
            </a:avLst>
          </a:prstGeom>
          <a:solidFill>
            <a:srgbClr val="FFFFFF"/>
          </a:solidFill>
          <a:ln w="19050">
            <a:solidFill>
              <a:srgbClr val="C9A84C"/>
            </a:solidFill>
            <a:prstDash val="solid"/>
          </a:ln>
        </p:spPr>
      </p:sp>
      <p:sp>
        <p:nvSpPr>
          <p:cNvPr id="12" name="Text 8"/>
          <p:cNvSpPr txBox="1"/>
          <p:nvPr/>
        </p:nvSpPr>
        <p:spPr>
          <a:xfrm>
            <a:off x="6667348" y="242316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With a Documented Compliance Record</a:t>
            </a:r>
            <a:endParaRPr lang="en-US" sz="1600" dirty="0"/>
          </a:p>
        </p:txBody>
      </p:sp>
      <p:sp>
        <p:nvSpPr>
          <p:cNvPr id="13" name="Text 9"/>
          <p:cNvSpPr txBox="1"/>
          <p:nvPr/>
        </p:nvSpPr>
        <p:spPr>
          <a:xfrm>
            <a:off x="6667348" y="3063240"/>
            <a:ext cx="43891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✓"/>
            </a:pPr>
            <a:r>
              <a:rPr lang="en-US" sz="120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provable remediation history changes the negotiating position before a response is even sent</a:t>
            </a:r>
            <a:endParaRPr lang="en-US" sz="120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✓"/>
            </a:pPr>
            <a:r>
              <a:rPr lang="en-US" sz="120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Demonstrated good-faith effort is the single factor most likely to reduce or resolve a claim early</a:t>
            </a:r>
            <a:endParaRPr lang="en-US" sz="120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✓"/>
            </a:pPr>
            <a:r>
              <a:rPr lang="en-US" sz="120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what ADA Shield's Compliance Record exists to give you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15188" y="5257800"/>
            <a:ext cx="10561320" cy="1051560"/>
          </a:xfrm>
          <a:prstGeom prst="roundRect">
            <a:avLst>
              <a:gd name="adj" fmla="val 6957"/>
            </a:avLst>
          </a:prstGeom>
          <a:solidFill>
            <a:srgbClr val="1E3C8A"/>
          </a:solidFill>
          <a:ln/>
        </p:spPr>
      </p:sp>
      <p:sp>
        <p:nvSpPr>
          <p:cNvPr id="15" name="Text 11"/>
          <p:cNvSpPr txBox="1"/>
          <p:nvPr/>
        </p:nvSpPr>
        <p:spPr>
          <a:xfrm>
            <a:off x="1135228" y="5394960"/>
            <a:ext cx="9921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cases settle in this range — but not all. </a:t>
            </a:r>
            <a:pPr indent="0" marL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2025, Fashion Nova's web accessibility class action settled for $5.15 million</a:t>
            </a:r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the largest such settlement on record.</a:t>
            </a:r>
            <a:endParaRPr lang="en-US" sz="1250" dirty="0"/>
          </a:p>
        </p:txBody>
      </p:sp>
      <p:sp>
        <p:nvSpPr>
          <p:cNvPr id="16" name="Text 12"/>
          <p:cNvSpPr txBox="1"/>
          <p:nvPr/>
        </p:nvSpPr>
        <p:spPr>
          <a:xfrm>
            <a:off x="1135228" y="6016752"/>
            <a:ext cx="9921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AEBE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ADA Title III litigation data, 2025; National Law Review coverage of Fashion Nova settlement</a:t>
            </a:r>
            <a:endParaRPr lang="en-US" sz="900" dirty="0"/>
          </a:p>
        </p:txBody>
      </p:sp>
      <p:sp>
        <p:nvSpPr>
          <p:cNvPr id="17" name="Text 13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Our Seal Is Different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737360"/>
            <a:ext cx="6035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Shield's conformance seal and accessibility statement always reflect your actual conformance status. When your site meets the relevant WCAG 2.1 AA criteria, the statement and seal read “ALIGNED” — never an unconditional “COMPLIANT” claim.</a:t>
            </a:r>
            <a:endParaRPr lang="en-US" sz="1350" dirty="0"/>
          </a:p>
        </p:txBody>
      </p:sp>
      <p:sp>
        <p:nvSpPr>
          <p:cNvPr id="8" name="Text 4"/>
          <p:cNvSpPr txBox="1"/>
          <p:nvPr/>
        </p:nvSpPr>
        <p:spPr>
          <a:xfrm>
            <a:off x="822960" y="3246120"/>
            <a:ext cx="60350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isn't a hypothetical concern. In January 2025, the Federal Trade Commission ordered a major accessibility overlay vendor to pay $1 million for deceptively claiming its AI-powered product could make any website compliant, when it did not reliably deliver on that promise. We don't name the vendor here for legal reasons, but the case is a matter of public FTC record.</a:t>
            </a:r>
            <a:endParaRPr lang="en-US" sz="1250" dirty="0"/>
          </a:p>
        </p:txBody>
      </p:sp>
      <p:sp>
        <p:nvSpPr>
          <p:cNvPr id="9" name="Text 5"/>
          <p:cNvSpPr txBox="1"/>
          <p:nvPr/>
        </p:nvSpPr>
        <p:spPr>
          <a:xfrm>
            <a:off x="822960" y="6035040"/>
            <a:ext cx="6035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Federal Trade Commission, January 2025 enforcement action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7452360" y="1783080"/>
            <a:ext cx="3931920" cy="1874520"/>
          </a:xfrm>
          <a:prstGeom prst="roundRect">
            <a:avLst>
              <a:gd name="adj" fmla="val 3902"/>
            </a:avLst>
          </a:prstGeom>
          <a:solidFill>
            <a:srgbClr val="EEF1F9"/>
          </a:solidFill>
          <a:ln w="15875">
            <a:solidFill>
              <a:srgbClr val="1E3C8A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9006840" y="2011680"/>
            <a:ext cx="822960" cy="822960"/>
          </a:xfrm>
          <a:prstGeom prst="ellipse">
            <a:avLst/>
          </a:prstGeom>
          <a:solidFill>
            <a:srgbClr val="1E3C8A"/>
          </a:solidFill>
          <a:ln/>
        </p:spPr>
      </p:sp>
      <p:sp>
        <p:nvSpPr>
          <p:cNvPr id="12" name="Text 8"/>
          <p:cNvSpPr txBox="1"/>
          <p:nvPr/>
        </p:nvSpPr>
        <p:spPr>
          <a:xfrm>
            <a:off x="9006840" y="201168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3000" dirty="0"/>
          </a:p>
        </p:txBody>
      </p:sp>
      <p:sp>
        <p:nvSpPr>
          <p:cNvPr id="13" name="Text 9"/>
          <p:cNvSpPr txBox="1"/>
          <p:nvPr/>
        </p:nvSpPr>
        <p:spPr>
          <a:xfrm>
            <a:off x="7452360" y="2926080"/>
            <a:ext cx="39319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ALIGNED</a:t>
            </a:r>
            <a:endParaRPr lang="en-US" sz="2000" dirty="0"/>
          </a:p>
        </p:txBody>
      </p:sp>
      <p:sp>
        <p:nvSpPr>
          <p:cNvPr id="14" name="Text 10"/>
          <p:cNvSpPr txBox="1"/>
          <p:nvPr/>
        </p:nvSpPr>
        <p:spPr>
          <a:xfrm>
            <a:off x="7726680" y="3364992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Stated only when your scan actually verifies it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7452360" y="3977640"/>
            <a:ext cx="3931920" cy="2057400"/>
          </a:xfrm>
          <a:prstGeom prst="roundRect">
            <a:avLst>
              <a:gd name="adj" fmla="val 3556"/>
            </a:avLst>
          </a:prstGeom>
          <a:solidFill>
            <a:srgbClr val="FBEDEC"/>
          </a:solidFill>
          <a:ln w="12700">
            <a:solidFill>
              <a:srgbClr val="9B2C2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052560" y="4160520"/>
            <a:ext cx="731520" cy="731520"/>
          </a:xfrm>
          <a:prstGeom prst="ellipse">
            <a:avLst/>
          </a:prstGeom>
          <a:solidFill>
            <a:srgbClr val="9B2C2C"/>
          </a:solidFill>
          <a:ln/>
        </p:spPr>
      </p:sp>
      <p:sp>
        <p:nvSpPr>
          <p:cNvPr id="17" name="Text 13"/>
          <p:cNvSpPr txBox="1"/>
          <p:nvPr/>
        </p:nvSpPr>
        <p:spPr>
          <a:xfrm>
            <a:off x="9052560" y="416052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2600" dirty="0"/>
          </a:p>
        </p:txBody>
      </p:sp>
      <p:sp>
        <p:nvSpPr>
          <p:cNvPr id="18" name="Text 14"/>
          <p:cNvSpPr txBox="1"/>
          <p:nvPr/>
        </p:nvSpPr>
        <p:spPr>
          <a:xfrm>
            <a:off x="7452360" y="495604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9B2C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“COMPLIANT”</a:t>
            </a:r>
            <a:endParaRPr lang="en-US" sz="1900" dirty="0"/>
          </a:p>
        </p:txBody>
      </p:sp>
      <p:sp>
        <p:nvSpPr>
          <p:cNvPr id="19" name="Text 15"/>
          <p:cNvSpPr txBox="1"/>
          <p:nvPr/>
        </p:nvSpPr>
        <p:spPr>
          <a:xfrm>
            <a:off x="7726680" y="5358384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unconditional claim regulators have fined vendors for making</a:t>
            </a:r>
            <a:endParaRPr lang="en-US" sz="1000" dirty="0"/>
          </a:p>
        </p:txBody>
      </p:sp>
      <p:sp>
        <p:nvSpPr>
          <p:cNvPr id="20" name="Text 16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Platform. Complete Protection.</a:t>
            </a:r>
            <a:endParaRPr lang="en-US" sz="32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you need to demonstrate conformance — configured and managed by you.</a:t>
            </a:r>
            <a:endParaRPr lang="en-US" sz="1350" dirty="0"/>
          </a:p>
        </p:txBody>
      </p:sp>
      <p:sp>
        <p:nvSpPr>
          <p:cNvPr id="8" name="Shape 4"/>
          <p:cNvSpPr/>
          <p:nvPr/>
        </p:nvSpPr>
        <p:spPr>
          <a:xfrm>
            <a:off x="746608" y="2286000"/>
            <a:ext cx="5120640" cy="1783080"/>
          </a:xfrm>
          <a:prstGeom prst="roundRect">
            <a:avLst>
              <a:gd name="adj" fmla="val 4103"/>
            </a:avLst>
          </a:prstGeom>
          <a:solidFill>
            <a:srgbClr val="EEF1F9"/>
          </a:solidFill>
          <a:ln/>
        </p:spPr>
      </p:sp>
      <p:sp>
        <p:nvSpPr>
          <p:cNvPr id="9" name="Shape 5"/>
          <p:cNvSpPr/>
          <p:nvPr/>
        </p:nvSpPr>
        <p:spPr>
          <a:xfrm>
            <a:off x="1020928" y="2560320"/>
            <a:ext cx="502920" cy="502920"/>
          </a:xfrm>
          <a:prstGeom prst="ellipse">
            <a:avLst/>
          </a:prstGeom>
          <a:solidFill>
            <a:srgbClr val="1E3C8A"/>
          </a:solidFill>
          <a:ln/>
        </p:spPr>
      </p:sp>
      <p:sp>
        <p:nvSpPr>
          <p:cNvPr id="10" name="Text 6"/>
          <p:cNvSpPr txBox="1"/>
          <p:nvPr/>
        </p:nvSpPr>
        <p:spPr>
          <a:xfrm>
            <a:off x="1020928" y="25603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7"/>
          <p:cNvSpPr txBox="1"/>
          <p:nvPr/>
        </p:nvSpPr>
        <p:spPr>
          <a:xfrm>
            <a:off x="1706728" y="2505456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Accessibility Widget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1020928" y="315468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a WCAG 2.1 AA accessibility toolbar to any website in minutes — text resizing, high contrast, dyslexia font, reading guide, motor navigation.</a:t>
            </a:r>
            <a:endParaRPr lang="en-US" sz="1080" dirty="0"/>
          </a:p>
        </p:txBody>
      </p:sp>
      <p:sp>
        <p:nvSpPr>
          <p:cNvPr id="13" name="Shape 9"/>
          <p:cNvSpPr/>
          <p:nvPr/>
        </p:nvSpPr>
        <p:spPr>
          <a:xfrm>
            <a:off x="6324448" y="2286000"/>
            <a:ext cx="5120640" cy="1783080"/>
          </a:xfrm>
          <a:prstGeom prst="roundRect">
            <a:avLst>
              <a:gd name="adj" fmla="val 4103"/>
            </a:avLst>
          </a:prstGeom>
          <a:solidFill>
            <a:srgbClr val="EEF1F9"/>
          </a:solidFill>
          <a:ln/>
        </p:spPr>
      </p:sp>
      <p:sp>
        <p:nvSpPr>
          <p:cNvPr id="14" name="Shape 10"/>
          <p:cNvSpPr/>
          <p:nvPr/>
        </p:nvSpPr>
        <p:spPr>
          <a:xfrm>
            <a:off x="6598768" y="2560320"/>
            <a:ext cx="502920" cy="502920"/>
          </a:xfrm>
          <a:prstGeom prst="ellipse">
            <a:avLst/>
          </a:prstGeom>
          <a:solidFill>
            <a:srgbClr val="1E3C8A"/>
          </a:solidFill>
          <a:ln/>
        </p:spPr>
      </p:sp>
      <p:sp>
        <p:nvSpPr>
          <p:cNvPr id="15" name="Text 11"/>
          <p:cNvSpPr txBox="1"/>
          <p:nvPr/>
        </p:nvSpPr>
        <p:spPr>
          <a:xfrm>
            <a:off x="6598768" y="25603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2"/>
          <p:cNvSpPr txBox="1"/>
          <p:nvPr/>
        </p:nvSpPr>
        <p:spPr>
          <a:xfrm>
            <a:off x="7284568" y="2505456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Hosted Legal Documents</a:t>
            </a:r>
            <a:endParaRPr lang="en-US" sz="1500" dirty="0"/>
          </a:p>
        </p:txBody>
      </p:sp>
      <p:sp>
        <p:nvSpPr>
          <p:cNvPr id="17" name="Text 13"/>
          <p:cNvSpPr txBox="1"/>
          <p:nvPr/>
        </p:nvSpPr>
        <p:spPr>
          <a:xfrm>
            <a:off x="6598768" y="315468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Accessibility Statement, Privacy Policy, Terms of Service, and Cookie Policy — each hosted at a permanent URL, always current, embeddable on your own site.</a:t>
            </a:r>
            <a:endParaRPr lang="en-US" sz="1080" dirty="0"/>
          </a:p>
        </p:txBody>
      </p:sp>
      <p:sp>
        <p:nvSpPr>
          <p:cNvPr id="18" name="Shape 14"/>
          <p:cNvSpPr/>
          <p:nvPr/>
        </p:nvSpPr>
        <p:spPr>
          <a:xfrm>
            <a:off x="746608" y="4389120"/>
            <a:ext cx="5120640" cy="1783080"/>
          </a:xfrm>
          <a:prstGeom prst="roundRect">
            <a:avLst>
              <a:gd name="adj" fmla="val 4103"/>
            </a:avLst>
          </a:prstGeom>
          <a:solidFill>
            <a:srgbClr val="EEF1F9"/>
          </a:solidFill>
          <a:ln/>
        </p:spPr>
      </p:sp>
      <p:sp>
        <p:nvSpPr>
          <p:cNvPr id="19" name="Shape 15"/>
          <p:cNvSpPr/>
          <p:nvPr/>
        </p:nvSpPr>
        <p:spPr>
          <a:xfrm>
            <a:off x="1020928" y="4663440"/>
            <a:ext cx="502920" cy="502920"/>
          </a:xfrm>
          <a:prstGeom prst="ellipse">
            <a:avLst/>
          </a:prstGeom>
          <a:solidFill>
            <a:srgbClr val="1E3C8A"/>
          </a:solidFill>
          <a:ln/>
        </p:spPr>
      </p:sp>
      <p:sp>
        <p:nvSpPr>
          <p:cNvPr id="20" name="Text 16"/>
          <p:cNvSpPr txBox="1"/>
          <p:nvPr/>
        </p:nvSpPr>
        <p:spPr>
          <a:xfrm>
            <a:off x="1020928" y="4663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1" name="Text 17"/>
          <p:cNvSpPr txBox="1"/>
          <p:nvPr/>
        </p:nvSpPr>
        <p:spPr>
          <a:xfrm>
            <a:off x="1706728" y="4608576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Cookie Consent Banner</a:t>
            </a:r>
            <a:endParaRPr lang="en-US" sz="1500" dirty="0"/>
          </a:p>
        </p:txBody>
      </p:sp>
      <p:sp>
        <p:nvSpPr>
          <p:cNvPr id="22" name="Text 18"/>
          <p:cNvSpPr txBox="1"/>
          <p:nvPr/>
        </p:nvSpPr>
        <p:spPr>
          <a:xfrm>
            <a:off x="1020928" y="525780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blocking consent banner with categorized script tracking, themed to match your site, backed by a documented consent log.</a:t>
            </a:r>
            <a:endParaRPr lang="en-US" sz="1080" dirty="0"/>
          </a:p>
        </p:txBody>
      </p:sp>
      <p:sp>
        <p:nvSpPr>
          <p:cNvPr id="23" name="Shape 19"/>
          <p:cNvSpPr/>
          <p:nvPr/>
        </p:nvSpPr>
        <p:spPr>
          <a:xfrm>
            <a:off x="6324448" y="4389120"/>
            <a:ext cx="5120640" cy="1783080"/>
          </a:xfrm>
          <a:prstGeom prst="roundRect">
            <a:avLst>
              <a:gd name="adj" fmla="val 4103"/>
            </a:avLst>
          </a:prstGeom>
          <a:solidFill>
            <a:srgbClr val="EEF1F9"/>
          </a:solidFill>
          <a:ln/>
        </p:spPr>
      </p:sp>
      <p:sp>
        <p:nvSpPr>
          <p:cNvPr id="24" name="Shape 20"/>
          <p:cNvSpPr/>
          <p:nvPr/>
        </p:nvSpPr>
        <p:spPr>
          <a:xfrm>
            <a:off x="6598768" y="4663440"/>
            <a:ext cx="502920" cy="502920"/>
          </a:xfrm>
          <a:prstGeom prst="ellipse">
            <a:avLst/>
          </a:prstGeom>
          <a:solidFill>
            <a:srgbClr val="1E3C8A"/>
          </a:solidFill>
          <a:ln/>
        </p:spPr>
      </p:sp>
      <p:sp>
        <p:nvSpPr>
          <p:cNvPr id="25" name="Text 21"/>
          <p:cNvSpPr txBox="1"/>
          <p:nvPr/>
        </p:nvSpPr>
        <p:spPr>
          <a:xfrm>
            <a:off x="6598768" y="46634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2"/>
          <p:cNvSpPr txBox="1"/>
          <p:nvPr/>
        </p:nvSpPr>
        <p:spPr>
          <a:xfrm>
            <a:off x="7284568" y="4608576"/>
            <a:ext cx="3886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Trail Protection</a:t>
            </a:r>
            <a:endParaRPr lang="en-US" sz="1500" dirty="0"/>
          </a:p>
        </p:txBody>
      </p:sp>
      <p:sp>
        <p:nvSpPr>
          <p:cNvPr id="27" name="Text 23"/>
          <p:cNvSpPr txBox="1"/>
          <p:nvPr/>
        </p:nvSpPr>
        <p:spPr>
          <a:xfrm>
            <a:off x="6598768" y="525780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8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scan, statement version, and document update is logged to a tamper-evident, append-only record — your provable good-faith effort.</a:t>
            </a:r>
            <a:endParaRPr lang="en-US" sz="1080" dirty="0"/>
          </a:p>
        </p:txBody>
      </p:sp>
      <p:sp>
        <p:nvSpPr>
          <p:cNvPr id="28" name="Text 24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eck/ada-shield-icon-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" y="292608"/>
            <a:ext cx="329184" cy="329184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59536" y="29260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10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 SHIELD</a:t>
            </a:r>
            <a:endParaRPr lang="en-US" sz="1100" dirty="0"/>
          </a:p>
        </p:txBody>
      </p:sp>
      <p:pic>
        <p:nvPicPr>
          <p:cNvPr id="4" name="Image 1" descr="/home/claude/deck/help-lawyer-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0055" y="256032"/>
            <a:ext cx="420624" cy="420624"/>
          </a:xfrm>
          <a:prstGeom prst="rect">
            <a:avLst/>
          </a:prstGeom>
        </p:spPr>
      </p:pic>
      <p:sp>
        <p:nvSpPr>
          <p:cNvPr id="5" name="Text 1"/>
          <p:cNvSpPr txBox="1"/>
          <p:nvPr/>
        </p:nvSpPr>
        <p:spPr>
          <a:xfrm>
            <a:off x="10984687" y="256032"/>
            <a:ext cx="1280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spc="50" kern="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LAWYER</a:t>
            </a:r>
            <a:endParaRPr lang="en-US" sz="900" dirty="0"/>
          </a:p>
        </p:txBody>
      </p:sp>
      <p:sp>
        <p:nvSpPr>
          <p:cNvPr id="6" name="Text 2"/>
          <p:cNvSpPr txBox="1"/>
          <p:nvPr/>
        </p:nvSpPr>
        <p:spPr>
          <a:xfrm>
            <a:off x="822960" y="9144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C8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 Trail Protection: Your Proof of Good-Faith Effort</a:t>
            </a:r>
            <a:endParaRPr lang="en-US" sz="2800" dirty="0"/>
          </a:p>
        </p:txBody>
      </p:sp>
      <p:sp>
        <p:nvSpPr>
          <p:cNvPr id="7" name="Text 3"/>
          <p:cNvSpPr txBox="1"/>
          <p:nvPr/>
        </p:nvSpPr>
        <p:spPr>
          <a:xfrm>
            <a:off x="822960" y="1536192"/>
            <a:ext cx="6035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compliance doesn't just help you respond to a demand letter. It changes whether you get one in the first place.</a:t>
            </a:r>
            <a:endParaRPr lang="en-US" sz="1350" dirty="0"/>
          </a:p>
        </p:txBody>
      </p:sp>
      <p:sp>
        <p:nvSpPr>
          <p:cNvPr id="8" name="Text 4"/>
          <p:cNvSpPr txBox="1"/>
          <p:nvPr/>
        </p:nvSpPr>
        <p:spPr>
          <a:xfrm>
            <a:off x="822960" y="2514600"/>
            <a:ext cx="576072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✓"/>
            </a:pPr>
            <a:r>
              <a:rPr lang="en-US" sz="13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scan you run</a:t>
            </a:r>
            <a:endParaRPr lang="en-US" sz="13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✓"/>
            </a:pPr>
            <a:r>
              <a:rPr lang="en-US" sz="13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statement or document update you publish</a:t>
            </a:r>
            <a:endParaRPr lang="en-US" sz="13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✓"/>
            </a:pPr>
            <a:r>
              <a:rPr lang="en-US" sz="13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cookie consent decision logged</a:t>
            </a:r>
            <a:endParaRPr lang="en-US" sz="1350" dirty="0"/>
          </a:p>
          <a:p>
            <a:pPr marL="342900" indent="-342900">
              <a:lnSpc>
                <a:spcPct val="120000"/>
              </a:lnSpc>
              <a:spcAft>
                <a:spcPts val="1000"/>
              </a:spcAft>
              <a:buSzPct val="100000"/>
              <a:buChar char="✓"/>
            </a:pPr>
            <a:r>
              <a:rPr lang="en-US" sz="1350" dirty="0">
                <a:solidFill>
                  <a:srgbClr val="1E3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demand letter you receive and respond to</a:t>
            </a:r>
            <a:endParaRPr lang="en-US" sz="1350" dirty="0"/>
          </a:p>
        </p:txBody>
      </p:sp>
      <p:sp>
        <p:nvSpPr>
          <p:cNvPr id="9" name="Text 5"/>
          <p:cNvSpPr txBox="1"/>
          <p:nvPr/>
        </p:nvSpPr>
        <p:spPr>
          <a:xfrm>
            <a:off x="822960" y="4206240"/>
            <a:ext cx="5760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Tamper-evident. Append-only. Nothing can be edited or deleted after the fact — which is what makes it credible as evidence.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822960" y="4800600"/>
            <a:ext cx="5760720" cy="777240"/>
          </a:xfrm>
          <a:prstGeom prst="roundRect">
            <a:avLst>
              <a:gd name="adj" fmla="val 9412"/>
            </a:avLst>
          </a:prstGeom>
          <a:solidFill>
            <a:srgbClr val="1E3C8A"/>
          </a:solidFill>
          <a:ln/>
        </p:spPr>
      </p:sp>
      <p:sp>
        <p:nvSpPr>
          <p:cNvPr id="11" name="Text 7"/>
          <p:cNvSpPr txBox="1"/>
          <p:nvPr/>
        </p:nvSpPr>
        <p:spPr>
          <a:xfrm>
            <a:off x="1097280" y="4800600"/>
            <a:ext cx="5212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Exportable as a single, timestamped legal exhibit — ready when you need it.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7754112" y="2331720"/>
            <a:ext cx="0" cy="3566160"/>
          </a:xfrm>
          <a:prstGeom prst="line">
            <a:avLst/>
          </a:prstGeom>
          <a:noFill/>
          <a:ln w="25400">
            <a:solidFill>
              <a:srgbClr val="D8DCE6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7589520" y="2249424"/>
            <a:ext cx="329184" cy="329184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14" name="Text 10"/>
          <p:cNvSpPr txBox="1"/>
          <p:nvPr/>
        </p:nvSpPr>
        <p:spPr>
          <a:xfrm>
            <a:off x="8092440" y="213055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Alignment scan completed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7589520" y="3140964"/>
            <a:ext cx="329184" cy="329184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16" name="Text 12"/>
          <p:cNvSpPr txBox="1"/>
          <p:nvPr/>
        </p:nvSpPr>
        <p:spPr>
          <a:xfrm>
            <a:off x="8092440" y="302209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Accessibility statement published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7589520" y="4032504"/>
            <a:ext cx="329184" cy="329184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18" name="Text 14"/>
          <p:cNvSpPr txBox="1"/>
          <p:nvPr/>
        </p:nvSpPr>
        <p:spPr>
          <a:xfrm>
            <a:off x="8092440" y="391363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Cookie consent banner enabled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7589520" y="4924044"/>
            <a:ext cx="329184" cy="329184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20" name="Text 16"/>
          <p:cNvSpPr txBox="1"/>
          <p:nvPr/>
        </p:nvSpPr>
        <p:spPr>
          <a:xfrm>
            <a:off x="8092440" y="480517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policy updated</a:t>
            </a:r>
            <a:endParaRPr lang="en-US" sz="1100" dirty="0"/>
          </a:p>
        </p:txBody>
      </p:sp>
      <p:sp>
        <p:nvSpPr>
          <p:cNvPr id="21" name="Shape 17"/>
          <p:cNvSpPr/>
          <p:nvPr/>
        </p:nvSpPr>
        <p:spPr>
          <a:xfrm>
            <a:off x="7589520" y="5815584"/>
            <a:ext cx="329184" cy="329184"/>
          </a:xfrm>
          <a:prstGeom prst="ellipse">
            <a:avLst/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22" name="Text 18"/>
          <p:cNvSpPr txBox="1"/>
          <p:nvPr/>
        </p:nvSpPr>
        <p:spPr>
          <a:xfrm>
            <a:off x="8092440" y="5696712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letter logged</a:t>
            </a:r>
            <a:endParaRPr lang="en-US" sz="1100" dirty="0"/>
          </a:p>
        </p:txBody>
      </p:sp>
      <p:sp>
        <p:nvSpPr>
          <p:cNvPr id="23" name="Text 19"/>
          <p:cNvSpPr txBox="1"/>
          <p:nvPr/>
        </p:nvSpPr>
        <p:spPr>
          <a:xfrm>
            <a:off x="11551615" y="64465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2026-09-12T17:18:58Z</dcterms:created>
  <dcterms:modified xsi:type="dcterms:W3CDTF">2026-09-12T17:18:58Z</dcterms:modified>
</cp:coreProperties>
</file>